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5" r:id="rId9"/>
    <p:sldId id="262" r:id="rId10"/>
    <p:sldId id="267" r:id="rId11"/>
    <p:sldId id="263" r:id="rId12"/>
    <p:sldId id="266" r:id="rId13"/>
    <p:sldId id="264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88009"/>
  </p:normalViewPr>
  <p:slideViewPr>
    <p:cSldViewPr snapToGrid="0">
      <p:cViewPr varScale="1">
        <p:scale>
          <a:sx n="136" d="100"/>
          <a:sy n="136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DF3D2-3392-2546-8194-4AF5C809A8C8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31532-3361-E84B-A0F2-67C449E3F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0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outer loop runs V - 1 times, where V is the number of vertices.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Within each iteration of the outer loop, the inner loop runs E times, where E is the number of edges.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Hence, the total number of iterations of the inner loop is at most (V - 1) * 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1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a graph with a specified number of vertices.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allows adding edges between vertices with specified weights.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implements Dijkstra's algorithm to find the shortest distances from a given source vertex to all other vertices in the graph.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prints the shortest distances from the source vertex to all other vertices.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provides a method to print the graph in a readable format.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96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There are three nested loops iterating over all vertices (V) for each iteration. This results in a cubic time complexity.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outermost loop runs V times.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middle loop runs V times, nested within the outer loop.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innermost loop also runs V times, nested within the middle loop.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Therefore, the total number of iterations is V * V * V, which simplifies to O(V^3).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There are three nested loops iterating over all vertices (V) for each iteration. This results in a cubic time complexity.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outermost loop runs V times.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middle loop runs V times, nested within the outer loop.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innermost loop also runs V times, nested within the middle loop.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Therefore, the total number of iterations is V * V * V, which simplifies to O(V^3).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floydWarshall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method computes the shortest distances between all pairs of vertices using the Floyd-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Warshall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algorithm.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iterates through all vertices and computes the shortest distance between each pair of vertices via intermediate vertices.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rounds the distances to one decimal place.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printMatrix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method prints the resulting adjacency matrix, representing the shortest distances between all pairs of vertices.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also prints the labels of vertices for better readability.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91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Sorting edges: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Sorting the edges based on their weights takes O(E log E) time, where E is the number of edges in the graph. In your implementation, you sort the edges using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Collections.sort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(edges), which has a time complexity of O(E log E) since edges contains all the edges in the graph.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Union-find operations: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In Kruskal's algorithm, the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findParent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operation and the union operations take nearly constant time, specifically O(log V) on average, where V is the number of vertices. However, because the union operation might be called up to E times, its total complexity becomes O(E log V). This is because each edge's endpoints are represented as disjoint sets, and the algorithm iterates over all the edges, potentially performing union operations.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Overall complexity: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Since sorting dominates the time complexity, the overall time complexity of Kruskal's algorithm is O(E log E). In the worst-case scenario, this can be simplified to O(E log V), as E is always less than or equal to V^2, and log(V^2) = 2 * log V, which is equivalent to O(log V).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2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Reading Input from File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reads data from a file named "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RailData.txt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", which contains information about edges (source, destination, weight) in comma-separated format.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Initialization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data structures to store mappings between vertex labels and indices (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labelToIndex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), an ordered list of vertex labels (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labelsInOrder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), and a map to store edge weights (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edgeWeights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Constructing the Adjacency Matrix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constructs an adjacency matrix based on the read data, where each cell represents the weight of an edge between two vertices.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Kruskal's Algorithm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applies Kruskal's algorithm to find the Minimum Spanning Tree (MST) of the graph.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a list of edges (edges) and sorts them based on their weights.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a parent array for union-find operations.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iterates through sorted edges, adding them to the MST if they don't create a cycle.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calculates the total weight of the MST and prints the edges along with their weights.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Union-Find Operations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defines a helper method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findParent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to find the parent of a vertex in the union-find data 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0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function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minKey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iterates over all vertices (V) to find the vertex with the minimum key. This operation takes O(V) time.</a:t>
            </a:r>
          </a:p>
          <a:p>
            <a:pPr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main loop in the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primMST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 function runs V - 1 times, and within each iteration, it potentially examines all edges connected to the current vertex. If a priority queue or a binary heap were used, the operation of extracting the minimum key vertex and updating adjacent vertices would take O((V + E) log V) time overall. However, since your implementation uses a linear search to find the minimum key vertex, the time complexity becomes O(V^2).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7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minKey</a:t>
            </a: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 Method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finds the vertex with the minimum key value from the set of vertices not yet included in the MST.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returns the index of the vertex with the minimum key value.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primMST</a:t>
            </a: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 Method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arrays to store the parent vertices, key values, and the set of vertices included in the MST.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initializes the key value of the first vertex as 0 and sets its parent as -1.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iterates through all vertices to find the minimum key vertex, adds it to the MST set, and updates the key values and parent pointers of adjacent vertices if necessary.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prints the MST as a set of edges along with their weights.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Overloaded </a:t>
            </a:r>
            <a:r>
              <a:rPr lang="en-US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primMST</a:t>
            </a: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 Method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This version of the method also takes an additional parameter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labelsInOrder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, which represents the ordered list of vertex labels.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prints the MST with vertex labels instead of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It calculates and prints the total weight of the MST.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ECECEC"/>
                </a:solidFill>
                <a:effectLst/>
                <a:latin typeface="Söhne"/>
              </a:rPr>
              <a:t>printMatrix</a:t>
            </a:r>
            <a:r>
              <a:rPr lang="en-US" b="1" i="0" u="none" strike="noStrike" dirty="0">
                <a:solidFill>
                  <a:srgbClr val="ECECEC"/>
                </a:solidFill>
                <a:effectLst/>
                <a:latin typeface="Söhne"/>
              </a:rPr>
              <a:t> Methods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These methods print the MST edges along with their weights.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first method prints the MST using vertex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The second method prints the MST using vertex labels from </a:t>
            </a:r>
            <a:r>
              <a:rPr lang="en-US" b="0" i="0" u="none" strike="noStrike" dirty="0" err="1">
                <a:solidFill>
                  <a:srgbClr val="ECECEC"/>
                </a:solidFill>
                <a:effectLst/>
                <a:latin typeface="Söhne"/>
              </a:rPr>
              <a:t>labelsInOrder</a:t>
            </a:r>
            <a:r>
              <a:rPr lang="en-US" b="0" i="0" u="none" strike="noStrike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31532-3361-E84B-A0F2-67C449E3F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9CF3-B76D-BF30-DD60-E90487FEC7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Programming Structures &amp; Algorithms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Final Project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Weighted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4ADC6-414C-C997-5AA6-EA5B483AA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Angel N. Fernandes</a:t>
            </a:r>
          </a:p>
        </p:txBody>
      </p:sp>
    </p:spTree>
    <p:extLst>
      <p:ext uri="{BB962C8B-B14F-4D97-AF65-F5344CB8AC3E}">
        <p14:creationId xmlns:p14="http://schemas.microsoft.com/office/powerpoint/2010/main" val="139305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22C34-959E-8B19-38E8-3C5FB46B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342836"/>
            <a:ext cx="10058400" cy="4267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Matrix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3DD984-5C54-5B6A-48BA-5FF6E05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4" y="769556"/>
            <a:ext cx="11549552" cy="25787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8D081-50C6-AEF5-E617-417CADC38D0F}"/>
              </a:ext>
            </a:extLst>
          </p:cNvPr>
          <p:cNvSpPr txBox="1">
            <a:spLocks/>
          </p:cNvSpPr>
          <p:nvPr/>
        </p:nvSpPr>
        <p:spPr>
          <a:xfrm>
            <a:off x="1066799" y="3429000"/>
            <a:ext cx="10058400" cy="426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dirty="0"/>
              <a:t>After Algorithm</a:t>
            </a:r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89751EA6-6754-3A00-517C-9B18EF82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24" y="3855720"/>
            <a:ext cx="11548872" cy="25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41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3D44-C5B0-3337-4E44-C04032E2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21A-7156-C1AC-59A7-227DFCB9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find the minimum spanning tree (MST) of a connected, undirected graph with weighted edges.</a:t>
            </a:r>
          </a:p>
          <a:p>
            <a:r>
              <a:rPr lang="en-US" dirty="0"/>
              <a:t>Application:</a:t>
            </a:r>
          </a:p>
          <a:p>
            <a:r>
              <a:rPr lang="en-US" dirty="0"/>
              <a:t>Identify the most efficient way to connect all the commuter rail stations while minimizing the total distance traveled.</a:t>
            </a:r>
          </a:p>
          <a:p>
            <a:r>
              <a:rPr lang="en-US" dirty="0"/>
              <a:t>Help in optimizing the overall layout of the commuter rail network.</a:t>
            </a:r>
          </a:p>
          <a:p>
            <a:r>
              <a:rPr lang="en-US" dirty="0"/>
              <a:t>Time Complexity: O(E log V)</a:t>
            </a:r>
          </a:p>
          <a:p>
            <a:r>
              <a:rPr lang="en-US" dirty="0"/>
              <a:t>Space Complexity: O(V+E)</a:t>
            </a:r>
          </a:p>
        </p:txBody>
      </p:sp>
    </p:spTree>
    <p:extLst>
      <p:ext uri="{BB962C8B-B14F-4D97-AF65-F5344CB8AC3E}">
        <p14:creationId xmlns:p14="http://schemas.microsoft.com/office/powerpoint/2010/main" val="363197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6EB0DB2-16DE-891D-0282-44A982C5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98" y="0"/>
            <a:ext cx="2827143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1628591-C11B-E03C-59AE-348DF2E0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80" y="0"/>
            <a:ext cx="3329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1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3D44-C5B0-3337-4E44-C04032E2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21A-7156-C1AC-59A7-227DFCB9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find the minimum spanning tree (MST) of a connected, undirected graph with weighted edges.</a:t>
            </a:r>
          </a:p>
          <a:p>
            <a:r>
              <a:rPr lang="en-US" dirty="0"/>
              <a:t>Application:</a:t>
            </a:r>
          </a:p>
          <a:p>
            <a:r>
              <a:rPr lang="en-US" dirty="0"/>
              <a:t>identify an efficient layout of the commuter rail network by finding the minimum spanning tree.</a:t>
            </a:r>
          </a:p>
          <a:p>
            <a:r>
              <a:rPr lang="en-US" dirty="0"/>
              <a:t>Helps in determining which connections between stations are essential to maintain an efficient and well-connected network.</a:t>
            </a:r>
          </a:p>
          <a:p>
            <a:r>
              <a:rPr lang="en-US" dirty="0"/>
              <a:t>Time Complexity: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Space Complexity: O(V)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9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0A29BE-DF54-EFD8-22D8-B410C0EB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17" y="513806"/>
            <a:ext cx="4570313" cy="561702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5F086EE-6447-891F-9A2A-5911E989D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272" y="513806"/>
            <a:ext cx="4468763" cy="56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3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ADE13-59AD-42DA-8542-AC19C1B4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38DD3-282D-4E66-D78D-7F9374AEB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6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1977-3725-1480-F0E8-A84EC4CD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F1A6-8F93-6990-29AF-123949D7C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compilation of 99 </a:t>
            </a:r>
            <a:r>
              <a:rPr lang="en-US" dirty="0" err="1"/>
              <a:t>entires</a:t>
            </a:r>
            <a:r>
              <a:rPr lang="en-US" dirty="0"/>
              <a:t>.</a:t>
            </a:r>
          </a:p>
          <a:p>
            <a:r>
              <a:rPr lang="en-US" dirty="0"/>
              <a:t>Each entry in the dataset represents a segment of the commuter rail network, including the starting station, ending station, distance in miles, and the associated rail line.</a:t>
            </a:r>
          </a:p>
          <a:p>
            <a:endParaRPr lang="en-US" dirty="0"/>
          </a:p>
        </p:txBody>
      </p:sp>
      <p:pic>
        <p:nvPicPr>
          <p:cNvPr id="5" name="Picture 4" descr="A computer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C8ABAAD0-F2B4-C2FC-1D08-00FF6B48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597" y="3429000"/>
            <a:ext cx="4016806" cy="29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1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ed lines and dots&#10;&#10;Description automatically generated">
            <a:extLst>
              <a:ext uri="{FF2B5EF4-FFF2-40B4-BE49-F238E27FC236}">
                <a16:creationId xmlns:a16="http://schemas.microsoft.com/office/drawing/2014/main" id="{BF31D401-B814-8C03-A3A4-EFB3DED9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37" y="1262741"/>
            <a:ext cx="5036916" cy="4387419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83015348-74F4-09AC-85F2-3D7FCB130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523" y="1207838"/>
            <a:ext cx="4533872" cy="44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1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E9A2-BEE9-D06C-2729-0779AD5A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B85D-2D6C-4F2E-A185-C2A1B80F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Algorithm (SSSP)</a:t>
            </a:r>
          </a:p>
          <a:p>
            <a:r>
              <a:rPr lang="en-US" dirty="0"/>
              <a:t>Floyd </a:t>
            </a:r>
            <a:r>
              <a:rPr lang="en-US" dirty="0" err="1"/>
              <a:t>Warshall</a:t>
            </a:r>
            <a:r>
              <a:rPr lang="en-US" dirty="0"/>
              <a:t> Algorithm (MSSP)</a:t>
            </a:r>
          </a:p>
          <a:p>
            <a:r>
              <a:rPr lang="en-US" dirty="0"/>
              <a:t>Bellman-Ford Algorithm</a:t>
            </a:r>
          </a:p>
          <a:p>
            <a:r>
              <a:rPr lang="en-US" dirty="0"/>
              <a:t>Kruskal’s Algorithm (MST)</a:t>
            </a:r>
          </a:p>
          <a:p>
            <a:r>
              <a:rPr lang="en-US" dirty="0"/>
              <a:t>Prim’s Algorithm (MST)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1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3D44-C5B0-3337-4E44-C04032E2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21A-7156-C1AC-59A7-227DFCB9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find the shortest path from a single source vertex to all other vertices in a weighted graph with non-negative edge weights.</a:t>
            </a:r>
          </a:p>
          <a:p>
            <a:r>
              <a:rPr lang="en-US" dirty="0"/>
              <a:t>Application:</a:t>
            </a:r>
          </a:p>
          <a:p>
            <a:r>
              <a:rPr lang="en-US" dirty="0"/>
              <a:t>Find the shortest path between any two commuter rail stations. </a:t>
            </a:r>
          </a:p>
          <a:p>
            <a:r>
              <a:rPr lang="en-US" dirty="0"/>
              <a:t>Helps commuters plan their journeys efficiently by identifying the fastest route between their origin and destination stations</a:t>
            </a:r>
          </a:p>
          <a:p>
            <a:r>
              <a:rPr lang="en-US" dirty="0"/>
              <a:t>Time Complexity: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Space Complexity: O(V)</a:t>
            </a:r>
          </a:p>
        </p:txBody>
      </p:sp>
    </p:spTree>
    <p:extLst>
      <p:ext uri="{BB962C8B-B14F-4D97-AF65-F5344CB8AC3E}">
        <p14:creationId xmlns:p14="http://schemas.microsoft.com/office/powerpoint/2010/main" val="31203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04EE6B-E8B2-37BD-CA90-CF983D44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51" y="405280"/>
            <a:ext cx="3803831" cy="10177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5C7A7E-5163-CF38-3336-FF81ACAF4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51" y="1530969"/>
            <a:ext cx="4711700" cy="50673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5D8157-4E30-4651-B6D7-1020C7C814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855"/>
          <a:stretch/>
        </p:blipFill>
        <p:spPr>
          <a:xfrm>
            <a:off x="6423102" y="1530969"/>
            <a:ext cx="4876800" cy="5067300"/>
          </a:xfrm>
          <a:prstGeom prst="rect">
            <a:avLst/>
          </a:prstGeom>
        </p:spPr>
      </p:pic>
      <p:pic>
        <p:nvPicPr>
          <p:cNvPr id="13" name="Picture 12" descr="A black screen with text&#10;&#10;Description automatically generated">
            <a:extLst>
              <a:ext uri="{FF2B5EF4-FFF2-40B4-BE49-F238E27FC236}">
                <a16:creationId xmlns:a16="http://schemas.microsoft.com/office/drawing/2014/main" id="{230756CC-53BD-D4BC-96A6-833999420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102" y="405279"/>
            <a:ext cx="4270235" cy="10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3D44-C5B0-3337-4E44-C04032E2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21A-7156-C1AC-59A7-227DFCB9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find the shortest paths from a single source vertex to all other vertices, even in graphs with negative edge weights.</a:t>
            </a:r>
          </a:p>
          <a:p>
            <a:r>
              <a:rPr lang="en-US" dirty="0"/>
              <a:t>Application:</a:t>
            </a:r>
          </a:p>
          <a:p>
            <a:r>
              <a:rPr lang="en-US" dirty="0"/>
              <a:t>Can provide flexibility in case the commuter rail network undergoes changes or extensions, ensuring reliable pathfinding even in dynamic environments</a:t>
            </a:r>
          </a:p>
          <a:p>
            <a:r>
              <a:rPr lang="en-US" dirty="0"/>
              <a:t>Time Complexity: O(V*E)</a:t>
            </a:r>
          </a:p>
          <a:p>
            <a:r>
              <a:rPr lang="en-US" dirty="0"/>
              <a:t>Space Complexity: O(V)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0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304EE6B-E8B2-37BD-CA90-CF983D445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678"/>
          <a:stretch/>
        </p:blipFill>
        <p:spPr>
          <a:xfrm>
            <a:off x="1137751" y="405280"/>
            <a:ext cx="3803831" cy="430743"/>
          </a:xfrm>
          <a:prstGeom prst="rect">
            <a:avLst/>
          </a:prstGeom>
        </p:spPr>
      </p:pic>
      <p:pic>
        <p:nvPicPr>
          <p:cNvPr id="13" name="Picture 12" descr="A black screen with text&#10;&#10;Description automatically generated">
            <a:extLst>
              <a:ext uri="{FF2B5EF4-FFF2-40B4-BE49-F238E27FC236}">
                <a16:creationId xmlns:a16="http://schemas.microsoft.com/office/drawing/2014/main" id="{230756CC-53BD-D4BC-96A6-833999420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78"/>
          <a:stretch/>
        </p:blipFill>
        <p:spPr>
          <a:xfrm>
            <a:off x="6423102" y="405279"/>
            <a:ext cx="4270235" cy="430743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1F439FE-6483-0931-4952-F1D23173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751" y="1072424"/>
            <a:ext cx="4495800" cy="5270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C6A74D-20D2-8D0C-5242-FD9DF58FD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449" y="1047024"/>
            <a:ext cx="4622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3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3D44-C5B0-3337-4E44-C04032E2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</a:t>
            </a:r>
            <a:r>
              <a:rPr lang="en-US" dirty="0" err="1"/>
              <a:t>Warshall’s</a:t>
            </a:r>
            <a:r>
              <a:rPr lang="en-US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121A-7156-C1AC-59A7-227DFCB9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find the shortest paths between all pairs of vertices in a weighted graph, including negative edge weights.</a:t>
            </a:r>
          </a:p>
          <a:p>
            <a:r>
              <a:rPr lang="en-US" dirty="0"/>
              <a:t>Application:</a:t>
            </a:r>
          </a:p>
          <a:p>
            <a:r>
              <a:rPr lang="en-US" dirty="0"/>
              <a:t>can provide comprehensive information about the shortest paths between all pairs of commuter rail stations.</a:t>
            </a:r>
          </a:p>
          <a:p>
            <a:r>
              <a:rPr lang="en-US" dirty="0"/>
              <a:t>Useful for network analysis, identifying bottleneck stations, or understanding the overall connectivity of the commuter rail system.</a:t>
            </a:r>
          </a:p>
          <a:p>
            <a:r>
              <a:rPr lang="en-US" dirty="0"/>
              <a:t>Time Complexity: O(V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r>
              <a:rPr lang="en-US" dirty="0"/>
              <a:t>Space Complexity: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712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1142</TotalTime>
  <Words>1581</Words>
  <Application>Microsoft Macintosh PowerPoint</Application>
  <PresentationFormat>Widescreen</PresentationFormat>
  <Paragraphs>115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Century Gothic</vt:lpstr>
      <vt:lpstr>Garamond</vt:lpstr>
      <vt:lpstr>Söhne</vt:lpstr>
      <vt:lpstr>Savon</vt:lpstr>
      <vt:lpstr>Programming Structures &amp; Algorithms  Final Project  Weighted Graphs</vt:lpstr>
      <vt:lpstr>Data Description</vt:lpstr>
      <vt:lpstr>PowerPoint Presentation</vt:lpstr>
      <vt:lpstr>Algorithms Used</vt:lpstr>
      <vt:lpstr>Dijkstra’s Algorithm</vt:lpstr>
      <vt:lpstr>PowerPoint Presentation</vt:lpstr>
      <vt:lpstr>Bellman-Ford’s Algorithm</vt:lpstr>
      <vt:lpstr>PowerPoint Presentation</vt:lpstr>
      <vt:lpstr>Floyd Warshall’s Algorithm</vt:lpstr>
      <vt:lpstr>PowerPoint Presentation</vt:lpstr>
      <vt:lpstr>Kruskal’s Algorithm</vt:lpstr>
      <vt:lpstr>PowerPoint Presentation</vt:lpstr>
      <vt:lpstr>Prim’s Algorithm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Structures &amp; Algorithms  Final Project  Weighted Graphs</dc:title>
  <dc:creator>Antonio Fernandes</dc:creator>
  <cp:lastModifiedBy>Antonio Fernandes</cp:lastModifiedBy>
  <cp:revision>3</cp:revision>
  <dcterms:created xsi:type="dcterms:W3CDTF">2024-04-23T13:09:43Z</dcterms:created>
  <dcterms:modified xsi:type="dcterms:W3CDTF">2024-04-24T14:19:03Z</dcterms:modified>
</cp:coreProperties>
</file>